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6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9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1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2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5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6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1111" r:id="rId2"/>
    <p:sldId id="1258" r:id="rId3"/>
    <p:sldId id="1255" r:id="rId4"/>
    <p:sldId id="1311" r:id="rId5"/>
    <p:sldId id="1245" r:id="rId6"/>
    <p:sldId id="1282" r:id="rId7"/>
    <p:sldId id="1278" r:id="rId8"/>
    <p:sldId id="1279" r:id="rId9"/>
    <p:sldId id="1314" r:id="rId10"/>
    <p:sldId id="1316" r:id="rId11"/>
    <p:sldId id="1313" r:id="rId12"/>
    <p:sldId id="1317" r:id="rId13"/>
    <p:sldId id="1312" r:id="rId14"/>
    <p:sldId id="1319" r:id="rId15"/>
    <p:sldId id="1257" r:id="rId16"/>
    <p:sldId id="1318" r:id="rId17"/>
    <p:sldId id="1120" r:id="rId18"/>
  </p:sldIdLst>
  <p:sldSz cx="12192000" cy="6858000"/>
  <p:notesSz cx="6858000" cy="9144000"/>
  <p:embeddedFontLst>
    <p:embeddedFont>
      <p:font typeface="锦绣宋体" panose="02010600030101010101" charset="-122"/>
      <p:regular r:id="rId21"/>
    </p:embeddedFont>
    <p:embeddedFont>
      <p:font typeface="微软雅黑" panose="020B0503020204020204" pitchFamily="34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9EBD-E5A2-60ED-F560-1EB9256D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1CA853-31DB-9C0A-F5A8-335160331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119374-8472-FE1C-104A-4FD0FB3E8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CA27AA-76B9-E08E-BA67-9EE465604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658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B06D-011B-63DE-0BE6-E12D8CE41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0BBD21-11F5-5B6D-1BAD-914617D15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A1AA48-8B79-7204-FF67-9E6D0714F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38DBF6-4D94-9B24-D154-456FC0E4C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711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8D1A-7533-F625-D955-D0BBE8B9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F97958-36D7-3C8C-A41D-2AAFD8FA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2458EC-3628-2B4A-B4B0-E0D50EFE8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A8D66-869F-2582-A99B-D016AC739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67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FF96B-022A-02B4-D908-3FFFDC5E9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1062EB-0296-F417-A5A2-FCA05234A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E1C888-BB4A-D0BB-F3AF-84FA976A4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1DD215-CFE1-1D57-E493-8BD8DA807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083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35364-7FCA-DE28-3094-28D7DF0A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B22023-4759-700B-444D-7D06989FC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4FAA47-7E7F-A49B-DE2E-680E77EF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DF1F0-C32A-4C85-B04E-36DCC95C6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69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AF04-3C18-2F4A-AD3D-C2C87D8D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0DF805-4BFC-9045-8842-123C6AC41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1DB6A4-105F-487C-8A11-129132DCE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A0C17-4C55-757A-C01E-C69707F15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0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C66E-52D7-133B-269D-84297D93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C38F0B-591C-B1CE-8DD3-CC4C0171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842DB2-4711-943D-A085-1AFB37071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E547A4-09DB-0B9D-7CA5-474417862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4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30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3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32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31.png"/><Relationship Id="rId5" Type="http://schemas.openxmlformats.org/officeDocument/2006/relationships/tags" Target="../tags/tag103.xml"/><Relationship Id="rId10" Type="http://schemas.openxmlformats.org/officeDocument/2006/relationships/image" Target="../media/image4.png"/><Relationship Id="rId4" Type="http://schemas.openxmlformats.org/officeDocument/2006/relationships/tags" Target="../tags/tag102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4.xml"/><Relationship Id="rId7" Type="http://schemas.openxmlformats.org/officeDocument/2006/relationships/image" Target="../media/image37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7.xml"/><Relationship Id="rId7" Type="http://schemas.openxmlformats.org/officeDocument/2006/relationships/image" Target="../media/image39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0.png"/><Relationship Id="rId4" Type="http://schemas.openxmlformats.org/officeDocument/2006/relationships/tags" Target="../tags/tag118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3.jpeg"/><Relationship Id="rId5" Type="http://schemas.openxmlformats.org/officeDocument/2006/relationships/tags" Target="../tags/tag123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122.xml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1" Type="http://schemas.openxmlformats.org/officeDocument/2006/relationships/image" Target="../media/image5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image" Target="../media/image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image" Target="../media/image7.png"/><Relationship Id="rId10" Type="http://schemas.openxmlformats.org/officeDocument/2006/relationships/tags" Target="../tags/tag15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26" Type="http://schemas.openxmlformats.org/officeDocument/2006/relationships/image" Target="../media/image11.png"/><Relationship Id="rId3" Type="http://schemas.openxmlformats.org/officeDocument/2006/relationships/tags" Target="../tags/tag25.xml"/><Relationship Id="rId21" Type="http://schemas.openxmlformats.org/officeDocument/2006/relationships/notesSlide" Target="../notesSlides/notesSlide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image" Target="../media/image10.png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9.png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image" Target="../media/image8.png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4.png"/><Relationship Id="rId27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5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1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4.png"/><Relationship Id="rId5" Type="http://schemas.openxmlformats.org/officeDocument/2006/relationships/tags" Target="../tags/tag46.xml"/><Relationship Id="rId10" Type="http://schemas.openxmlformats.org/officeDocument/2006/relationships/image" Target="../media/image13.png"/><Relationship Id="rId4" Type="http://schemas.openxmlformats.org/officeDocument/2006/relationships/tags" Target="../tags/tag4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26" Type="http://schemas.openxmlformats.org/officeDocument/2006/relationships/image" Target="../media/image20.png"/><Relationship Id="rId3" Type="http://schemas.openxmlformats.org/officeDocument/2006/relationships/tags" Target="../tags/tag53.xml"/><Relationship Id="rId21" Type="http://schemas.openxmlformats.org/officeDocument/2006/relationships/notesSlide" Target="../notesSlides/notesSlide6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image" Target="../media/image19.png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20" Type="http://schemas.openxmlformats.org/officeDocument/2006/relationships/slideLayout" Target="../slideLayouts/slideLayout1.xml"/><Relationship Id="rId29" Type="http://schemas.microsoft.com/office/2007/relationships/hdphoto" Target="../media/hdphoto2.wdp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24" Type="http://schemas.openxmlformats.org/officeDocument/2006/relationships/image" Target="../media/image18.png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image" Target="../media/image4.png"/><Relationship Id="rId27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4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notesSlide" Target="../notesSlides/notesSlide7.xml"/><Relationship Id="rId2" Type="http://schemas.openxmlformats.org/officeDocument/2006/relationships/tags" Target="../tags/tag71.xml"/><Relationship Id="rId16" Type="http://schemas.openxmlformats.org/officeDocument/2006/relationships/image" Target="../media/image25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4.xml"/><Relationship Id="rId15" Type="http://schemas.openxmlformats.org/officeDocument/2006/relationships/image" Target="../media/image24.png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image" Target="../media/image27.pn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image" Target="../media/image26.png"/><Relationship Id="rId2" Type="http://schemas.openxmlformats.org/officeDocument/2006/relationships/tags" Target="../tags/tag81.xml"/><Relationship Id="rId16" Type="http://schemas.openxmlformats.org/officeDocument/2006/relationships/image" Target="../media/image4.png"/><Relationship Id="rId20" Type="http://schemas.openxmlformats.org/officeDocument/2006/relationships/image" Target="../media/image29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notesSlide" Target="../notesSlides/notesSlide8.xml"/><Relationship Id="rId10" Type="http://schemas.openxmlformats.org/officeDocument/2006/relationships/tags" Target="../tags/tag89.xml"/><Relationship Id="rId19" Type="http://schemas.openxmlformats.org/officeDocument/2006/relationships/image" Target="../media/image28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30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425305" cy="3338790"/>
            <a:chOff x="953" y="2208"/>
            <a:chExt cx="14843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2025年3月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457B2E-C224-0BC1-BFD1-917AB5F28A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89785" y="3664751"/>
            <a:ext cx="8595995" cy="10899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 defTabSz="685800" eaLnBrk="0" hangingPunct="0"/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电容充放电显示器</a:t>
            </a:r>
            <a:b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</a:b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【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，串并联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】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20E5-3680-8A75-3E81-FA2BC9C8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04E6CA4-5770-9001-F545-414776ABF2D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CE8E98-40E9-022F-5838-07636B94B14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C51B247-6BCB-EF8E-E040-CFB0702CAC3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AD53798-AC34-32CB-EC2A-31E56B95C65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D296FA0-89EF-77F1-66D1-75814220D4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CFE667-5429-B37F-DC61-DD96A538D5B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CF19531-280E-6503-F079-2C981ED7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9F0C29E-813F-DD8B-9C8D-28BED5677C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B336D0-9C30-1656-710F-0B48B05F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844060"/>
            <a:ext cx="5824690" cy="27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0E792EE-459E-D186-45F3-F330CEBAF6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58000" y="1554725"/>
            <a:ext cx="4805082" cy="336689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电容器充电完毕后，断开电源，将电容器与电阻等负载接通，由于充电后的电容器两个金属极板积累了相反的电荷，会在电路中形成电压，负电荷在电压的作用下，向带正电的金属极板上移动，形成电流，电容器开始放电，随着电荷的中和，电路中的电压差越来越小，电流越来越低，当所有电荷中和过程结束，金属板不再带电，电压减少为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，电容器放电完毕，此时电容器储存的电场能量又转化为其他形式的能量。</a:t>
            </a:r>
          </a:p>
          <a:p>
            <a:pPr indent="0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77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5CD7-BEC3-19B2-1619-AADDA914D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99BD71-0468-D2E6-84EC-0E6FB567DB8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C7537B-6E2F-E56F-1712-291172598D7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AD1268E-767A-8EFE-5091-7F219C77B9E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F3F2DDB-D6A1-3B50-39B8-8FEE458DE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D14DD5-5AA3-6A01-3064-9E61E1DD7C6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F53611E-E161-CA67-9C29-BC4624C666C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0F91EC4-4763-C34F-027F-193559F9A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D77C676-2AF9-9C2F-F7BD-0B05E2AAC1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拨码开关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106870-64E5-C51C-7F72-84E5D9DF64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8663" y="1809924"/>
            <a:ext cx="6426200" cy="95064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45720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每位开关拨至“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”时为闭合状态，表示该位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开关接通（电路通路）；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反之，处于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断开状态（电路断路）。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064C9D-A23A-6EB7-C9C1-C7C515C481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962091" y="559235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F06AC2-3AC3-D473-D84B-3141CCC859E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188546" y="5592992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77237B-C44E-0894-5075-6CEAC9D60F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95002" y="563152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D09B15-9C01-2B58-D72C-20EC1C0EA0DA}"/>
              </a:ext>
            </a:extLst>
          </p:cNvPr>
          <p:cNvSpPr txBox="1"/>
          <p:nvPr/>
        </p:nvSpPr>
        <p:spPr>
          <a:xfrm>
            <a:off x="1435887" y="4202660"/>
            <a:ext cx="2467318" cy="138580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2DB74E-0A31-55AE-9946-3F2F76DCB2E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46151" y="1350223"/>
            <a:ext cx="1894844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位拨码开关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8E5629-04C1-8138-F6C9-68ABB0E13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6151" y="3886112"/>
            <a:ext cx="1894844" cy="170235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9DF3A9-C7AA-9CB5-D4F8-CF090CEF4E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2826" y="3852525"/>
            <a:ext cx="2467319" cy="176237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7EBD7A4-417B-5065-8A9F-6423925B70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8226" y="4472231"/>
            <a:ext cx="2270129" cy="977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06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C477-E2C2-F0A2-0C65-5AA47EBD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96441A-E683-055A-4064-06E6897741B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D7B636-327F-3D4C-D2B0-4897E06CEF8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B14DB11-9514-5E61-D789-AC1E99E2AB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5998982-512F-A7A5-3EB9-E0A659F496A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7505F43-BFB0-5E1F-183F-B5482AF5C9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02C081-2D20-CB83-45CD-CC787D90CA5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06037B7-18E7-B1A1-967F-B725694E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683DE38-53CD-5796-7150-3FED47C1B1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81FAF-F29A-6BAE-1E91-EAA87DCAF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2014538"/>
            <a:ext cx="84391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0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73DB6-7E78-1683-27A3-433E6C87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09F7E7-4517-0AA0-CEC1-9194E5AA113E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0660B12-6ABA-AEFA-EA26-89BFAC9E841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6A7B5E-D2D3-3B5A-BE0B-3FCBCA0410F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EC7F1A1-576F-7599-E7AD-D6CD195CCC2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429B277-B88A-9257-B0E6-D5D5A46E54C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0BFD34-D562-9BD4-39A0-FC7B4502B3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A8B593A-DCF7-B8E3-2E77-67EF4813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3D01127-DAAC-3B3D-AB16-1FE391D70B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B8FB38-D006-426E-D22E-586678432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34486-F4A7-6CDF-177D-4ACD9D3D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CB43892-BB72-A9E4-9189-89F58866FB6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843DC6A-067E-99DE-C2A1-C62B2DAA90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51AC723-3742-C5B6-435B-70E533E4A25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72B20F9-7F86-5563-5DB7-70ED42C51DB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D851A50-1EA9-4BE2-54A2-D514E1F5737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6C93723-CB44-3AE1-D055-12C9DDB2592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E539489-DD57-6E06-4D76-40954CDAA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095B44F-683F-77FF-5D0F-43828BD4CA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142B6A-02AC-1857-9AA8-DA5FE14A8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E1C5EC-A4B6-7CB4-3414-65D250ED3FA4}"/>
              </a:ext>
            </a:extLst>
          </p:cNvPr>
          <p:cNvSpPr/>
          <p:nvPr/>
        </p:nvSpPr>
        <p:spPr>
          <a:xfrm>
            <a:off x="5881970" y="1210310"/>
            <a:ext cx="175380" cy="324607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51ACB3-D4AF-7FC9-3134-4BFECE058061}"/>
              </a:ext>
            </a:extLst>
          </p:cNvPr>
          <p:cNvSpPr/>
          <p:nvPr/>
        </p:nvSpPr>
        <p:spPr>
          <a:xfrm>
            <a:off x="5881970" y="4496532"/>
            <a:ext cx="723786" cy="307528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2DBA3D-A188-F5E6-C2FC-3F127BE93894}"/>
              </a:ext>
            </a:extLst>
          </p:cNvPr>
          <p:cNvSpPr/>
          <p:nvPr/>
        </p:nvSpPr>
        <p:spPr>
          <a:xfrm>
            <a:off x="6484103" y="3937997"/>
            <a:ext cx="682857" cy="254817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FB4772-FA9F-DFCF-BAB9-9E5CD4950141}"/>
              </a:ext>
            </a:extLst>
          </p:cNvPr>
          <p:cNvSpPr/>
          <p:nvPr/>
        </p:nvSpPr>
        <p:spPr>
          <a:xfrm>
            <a:off x="7018269" y="4235464"/>
            <a:ext cx="894936" cy="29791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6463C3-4130-BB9A-BB8D-A962528CB993}"/>
              </a:ext>
            </a:extLst>
          </p:cNvPr>
          <p:cNvSpPr/>
          <p:nvPr/>
        </p:nvSpPr>
        <p:spPr>
          <a:xfrm>
            <a:off x="7545911" y="4576030"/>
            <a:ext cx="1377371" cy="138333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F4F159-5C8C-C3CA-B57D-B93850677B78}"/>
              </a:ext>
            </a:extLst>
          </p:cNvPr>
          <p:cNvSpPr/>
          <p:nvPr/>
        </p:nvSpPr>
        <p:spPr>
          <a:xfrm>
            <a:off x="6491990" y="4227926"/>
            <a:ext cx="103256" cy="27911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A2C128-84E5-5811-A7FB-47511A213C9D}"/>
              </a:ext>
            </a:extLst>
          </p:cNvPr>
          <p:cNvSpPr/>
          <p:nvPr/>
        </p:nvSpPr>
        <p:spPr>
          <a:xfrm>
            <a:off x="7542442" y="3069021"/>
            <a:ext cx="370763" cy="1464359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355BDD-A0B1-1770-3300-5704D070F545}"/>
              </a:ext>
            </a:extLst>
          </p:cNvPr>
          <p:cNvSpPr/>
          <p:nvPr/>
        </p:nvSpPr>
        <p:spPr>
          <a:xfrm>
            <a:off x="6179684" y="2604548"/>
            <a:ext cx="1733521" cy="464473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2768B9-4DFA-3E42-92DF-B9202EFB3210}"/>
              </a:ext>
            </a:extLst>
          </p:cNvPr>
          <p:cNvSpPr/>
          <p:nvPr/>
        </p:nvSpPr>
        <p:spPr>
          <a:xfrm>
            <a:off x="6179611" y="3125816"/>
            <a:ext cx="175380" cy="1668632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F6E759-AEE8-6AFD-6EE9-7E74C5B5D793}"/>
              </a:ext>
            </a:extLst>
          </p:cNvPr>
          <p:cNvSpPr/>
          <p:nvPr/>
        </p:nvSpPr>
        <p:spPr>
          <a:xfrm>
            <a:off x="6179685" y="4827711"/>
            <a:ext cx="838584" cy="270455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A984AD-A5CD-426C-C9D7-8ABE6D0AA363}"/>
              </a:ext>
            </a:extLst>
          </p:cNvPr>
          <p:cNvSpPr/>
          <p:nvPr/>
        </p:nvSpPr>
        <p:spPr>
          <a:xfrm>
            <a:off x="6638939" y="5142522"/>
            <a:ext cx="379330" cy="816843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70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ECA0A06-002A-364B-A283-964543CC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6" y="1705237"/>
            <a:ext cx="8384021" cy="34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9B82D3-AEB4-854B-928F-9E44F8D3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8" y="4698401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电容并联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5345F-637A-A932-B350-B1CE5CCB5D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88823" y="1454895"/>
            <a:ext cx="2796989" cy="38132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 / V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5F2E9A-C9E5-F757-F5F0-7A7CD820FAB3}"/>
              </a:ext>
            </a:extLst>
          </p:cNvPr>
          <p:cNvSpPr txBox="1"/>
          <p:nvPr/>
        </p:nvSpPr>
        <p:spPr>
          <a:xfrm>
            <a:off x="4207962" y="3099346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C4DC8A-E5E5-C6CB-1107-D414512E6140}"/>
              </a:ext>
            </a:extLst>
          </p:cNvPr>
          <p:cNvSpPr txBox="1"/>
          <p:nvPr/>
        </p:nvSpPr>
        <p:spPr>
          <a:xfrm>
            <a:off x="5937567" y="309010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6F39-9153-4BA4-D11C-EB1BF9CC3728}"/>
              </a:ext>
            </a:extLst>
          </p:cNvPr>
          <p:cNvSpPr/>
          <p:nvPr/>
        </p:nvSpPr>
        <p:spPr>
          <a:xfrm>
            <a:off x="4207962" y="2642175"/>
            <a:ext cx="2310070" cy="256975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9C5542A-12EE-39E7-B9BF-EA602E530F2C}"/>
              </a:ext>
            </a:extLst>
          </p:cNvPr>
          <p:cNvSpPr/>
          <p:nvPr/>
        </p:nvSpPr>
        <p:spPr>
          <a:xfrm rot="20294603">
            <a:off x="1979189" y="4746380"/>
            <a:ext cx="2118544" cy="484632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3DAF64-0F50-4FDC-2993-A709F418EF78}"/>
              </a:ext>
            </a:extLst>
          </p:cNvPr>
          <p:cNvSpPr/>
          <p:nvPr/>
        </p:nvSpPr>
        <p:spPr>
          <a:xfrm>
            <a:off x="409924" y="4561490"/>
            <a:ext cx="1231384" cy="15645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66AB3-EA37-05AD-B2BD-CAA416BC878B}"/>
              </a:ext>
            </a:extLst>
          </p:cNvPr>
          <p:cNvSpPr txBox="1"/>
          <p:nvPr/>
        </p:nvSpPr>
        <p:spPr>
          <a:xfrm>
            <a:off x="709272" y="465465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813433-3B92-3AD5-1521-39DF17B05FAD}"/>
              </a:ext>
            </a:extLst>
          </p:cNvPr>
          <p:cNvSpPr txBox="1"/>
          <p:nvPr/>
        </p:nvSpPr>
        <p:spPr>
          <a:xfrm>
            <a:off x="409924" y="515561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CB87DF-48A1-B2C4-8D3A-34BB3EA45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614" y="5579315"/>
            <a:ext cx="5896798" cy="53347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27A1-0FFA-3154-53AF-7D9A5067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FAD81A-58A6-B16C-CA0B-FF336710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0" y="1417851"/>
            <a:ext cx="6676396" cy="41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99C8A7-708B-EBD9-F04D-E7BC0C592F5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64A7A61-B156-FF53-CA79-EA0571B47A8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04DFDDF-EC8C-5F46-C821-E078A56D35B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201A16-2541-21E9-DCB6-3E06948768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8C30C6-7AA1-E28E-0D17-22F8F69E95F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A2ECC2B-E708-96EB-276B-0CF0DC51335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4157E8-F4FB-A4B3-467E-5EF6EC31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93EA902-A04B-0EAE-0903-9178B1A672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电容串联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9824B-12AB-C2C5-2DB3-342A7BE98B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0268" y="822325"/>
            <a:ext cx="2696689" cy="57888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 = CV = It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A01739-60D4-E40F-B25F-6A3630533878}"/>
              </a:ext>
            </a:extLst>
          </p:cNvPr>
          <p:cNvSpPr txBox="1"/>
          <p:nvPr/>
        </p:nvSpPr>
        <p:spPr>
          <a:xfrm>
            <a:off x="4656399" y="2552750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974230-8A26-12A6-BC1E-1DC89FF26B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8579" y="570547"/>
            <a:ext cx="3183411" cy="46991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①同一支路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相同，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It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0.5V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0.5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 = Q’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0.5CV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0B18E0AF-3FF7-8BAA-1D5C-164DA789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8" y="4701529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AF18442-BE3D-FA86-3B1C-331B12C326D6}"/>
              </a:ext>
            </a:extLst>
          </p:cNvPr>
          <p:cNvSpPr/>
          <p:nvPr/>
        </p:nvSpPr>
        <p:spPr>
          <a:xfrm>
            <a:off x="482894" y="4564618"/>
            <a:ext cx="1231384" cy="15645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40B703-A98E-7A87-12C4-DF4419083106}"/>
              </a:ext>
            </a:extLst>
          </p:cNvPr>
          <p:cNvSpPr txBox="1"/>
          <p:nvPr/>
        </p:nvSpPr>
        <p:spPr>
          <a:xfrm>
            <a:off x="782242" y="465778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E618B-1AAB-AE74-A268-88267FBED39E}"/>
              </a:ext>
            </a:extLst>
          </p:cNvPr>
          <p:cNvSpPr txBox="1"/>
          <p:nvPr/>
        </p:nvSpPr>
        <p:spPr>
          <a:xfrm>
            <a:off x="482894" y="5158745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DB2EE1-FA46-F686-2272-05B1A80D58F5}"/>
              </a:ext>
            </a:extLst>
          </p:cNvPr>
          <p:cNvSpPr txBox="1"/>
          <p:nvPr/>
        </p:nvSpPr>
        <p:spPr>
          <a:xfrm>
            <a:off x="4203157" y="267925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983CCE-FF46-0C0B-F2CD-CE4255290005}"/>
              </a:ext>
            </a:extLst>
          </p:cNvPr>
          <p:cNvSpPr txBox="1"/>
          <p:nvPr/>
        </p:nvSpPr>
        <p:spPr>
          <a:xfrm>
            <a:off x="4144241" y="391799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162CCA-5650-BC8A-24E7-197D3463D8EE}"/>
              </a:ext>
            </a:extLst>
          </p:cNvPr>
          <p:cNvSpPr/>
          <p:nvPr/>
        </p:nvSpPr>
        <p:spPr>
          <a:xfrm>
            <a:off x="4252335" y="2233216"/>
            <a:ext cx="906088" cy="34931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2EFB19-EBBC-C7CB-0E86-7BFADEEC422E}"/>
              </a:ext>
            </a:extLst>
          </p:cNvPr>
          <p:cNvSpPr txBox="1"/>
          <p:nvPr/>
        </p:nvSpPr>
        <p:spPr>
          <a:xfrm>
            <a:off x="4656399" y="3723943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3CB05B-6ED2-5D7F-4394-8B86C92E53F1}"/>
              </a:ext>
            </a:extLst>
          </p:cNvPr>
          <p:cNvSpPr txBox="1"/>
          <p:nvPr/>
        </p:nvSpPr>
        <p:spPr>
          <a:xfrm>
            <a:off x="4673709" y="4898435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箭头: 左右 32">
            <a:extLst>
              <a:ext uri="{FF2B5EF4-FFF2-40B4-BE49-F238E27FC236}">
                <a16:creationId xmlns:a16="http://schemas.microsoft.com/office/drawing/2014/main" id="{24E0EADE-F4E0-7A4B-1E5B-1E0C7B3393CC}"/>
              </a:ext>
            </a:extLst>
          </p:cNvPr>
          <p:cNvSpPr/>
          <p:nvPr/>
        </p:nvSpPr>
        <p:spPr>
          <a:xfrm rot="20849141">
            <a:off x="2076279" y="4804939"/>
            <a:ext cx="1907759" cy="484632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A8D18EA-DADA-7F93-6443-5A75E26BD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5903" y="5648619"/>
            <a:ext cx="4833711" cy="74982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8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9C638-071A-A4AF-964E-3BA5074B01E5}"/>
              </a:ext>
            </a:extLst>
          </p:cNvPr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146620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214860" y="1323484"/>
            <a:ext cx="2663375" cy="156966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请思考以下五色环电阻阻值为多少：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棕绿黑红紫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黄紫黑黑绿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6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957A00-BA74-676B-A371-C595189AC8EE}"/>
              </a:ext>
            </a:extLst>
          </p:cNvPr>
          <p:cNvSpPr txBox="1"/>
          <p:nvPr/>
        </p:nvSpPr>
        <p:spPr>
          <a:xfrm>
            <a:off x="7222770" y="1307901"/>
            <a:ext cx="411932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请挑出一个红色发光二极管和一个绿色发光二极管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4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请挑出两个标有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7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E1F0-F927-78AA-342D-CD43501C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D5AD85-80F8-2F92-4E5D-C46F30D1F1F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C43A112-E698-2956-9DF8-4EC0860DF66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A52A32C-8B05-E3DF-E4BA-6D935F5B36B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FFB880F-C4BA-07E7-EBD4-F9998D2FAF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8413D6-4419-58D8-6182-CAFEB0F43CC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F3403D-8A66-9C75-B716-A02B2D7308A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59F0F7-0362-4456-5005-A5F25862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A14C684-4CC3-A8B1-96ED-AD7D54778BA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EA09ED0-F158-5E74-42E1-40C73F907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844060"/>
            <a:ext cx="5824690" cy="27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CF66BF-83DE-2E7B-2F03-7EBAC3D80D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58000" y="1554725"/>
            <a:ext cx="4805082" cy="360894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把电容器的两个极板分别与电源的正负极相连时，与电源正极相连的金属极板上的自由电子在电源电压作用下，形成电流流向与电源负极相连的金属极板。此时，与电源正极相连的金属极板失去电子逐渐积累正电荷，而与电源负极相连的金属极板获得电子逐渐积累负电荷，两金属板携带的正负电荷数始终保持大小相等，方向相反，直到极板间的电压与电源电压相等，充电结束，这个过程将电源的电能转化为电容器的电场能量并储存起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91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7091</TotalTime>
  <Words>1225</Words>
  <Application>Microsoft Office PowerPoint</Application>
  <PresentationFormat>宽屏</PresentationFormat>
  <Paragraphs>162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Times New Roman</vt:lpstr>
      <vt:lpstr>Calibri</vt:lpstr>
      <vt:lpstr>Wingdings</vt:lpstr>
      <vt:lpstr>微软雅黑</vt:lpstr>
      <vt:lpstr>锦绣宋体</vt:lpstr>
      <vt:lpstr>Calibri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317</cp:revision>
  <dcterms:created xsi:type="dcterms:W3CDTF">2018-09-17T11:33:00Z</dcterms:created>
  <dcterms:modified xsi:type="dcterms:W3CDTF">2025-03-03T01:37:23Z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